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3139f281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3139f281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dashboard gives an overview of the </a:t>
            </a:r>
            <a:r>
              <a:rPr lang="en-GB"/>
              <a:t>descriptive</a:t>
            </a:r>
            <a:r>
              <a:rPr lang="en-GB"/>
              <a:t> side of the data. It will project </a:t>
            </a:r>
            <a:r>
              <a:rPr lang="en-GB"/>
              <a:t>information</a:t>
            </a:r>
            <a:r>
              <a:rPr lang="en-GB"/>
              <a:t> about Knee Injuries by age group, Proportion of the knee injury, knee injury by gender, age group and occupation. It summarizes and gives us visualization of the data based on the main characteristics and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3139f281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3139f281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02124"/>
                </a:solidFill>
                <a:highlight>
                  <a:srgbClr val="FFFFFF"/>
                </a:highlight>
                <a:latin typeface="Roboto"/>
                <a:ea typeface="Roboto"/>
                <a:cs typeface="Roboto"/>
                <a:sym typeface="Roboto"/>
              </a:rPr>
              <a:t>MLops is on eof the techniques for implementing and automating continuous integration (CI), continuous delivery (CD), and continuous training (CT) for machine learning (ML) systems.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202124"/>
                </a:solidFill>
                <a:highlight>
                  <a:srgbClr val="FFFFFF"/>
                </a:highlight>
                <a:latin typeface="Roboto"/>
                <a:ea typeface="Roboto"/>
                <a:cs typeface="Roboto"/>
                <a:sym typeface="Roboto"/>
              </a:rPr>
              <a:t>Usage: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202124"/>
                </a:solidFill>
                <a:highlight>
                  <a:srgbClr val="FFFFFF"/>
                </a:highlight>
                <a:latin typeface="Roboto"/>
                <a:ea typeface="Roboto"/>
                <a:cs typeface="Roboto"/>
                <a:sym typeface="Roboto"/>
              </a:rPr>
              <a:t>Model reproducibility, Model Validation, Model deployment, Model retraining</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3139f281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3139f281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4244C"/>
                </a:solidFill>
              </a:rPr>
              <a:t>The picture below shows that the model monitoring can be implemented by tracking the precision, recall, and F1-score of the model prediction along with the time. The decrease of the precision, recall, and F1-score triggers the model retraining, which leads to model recovery.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139f281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3139f281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We are using google colaboratory for Initial model Exploration.</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Final Model will be developed in Pycharm with modular coding and all the coding standards will be followed.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3139f281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3139f2815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UI screen flow entails signup forms, login screen , search option from database, Image upload and prediction.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3139f281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3139f281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3139f281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3139f281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track project day-to-day activities we are using Gantt Chart and we do have our own tracker to track all the work assignments and meetings. All the worked are Assigned through Internship Dashboard and after </a:t>
            </a:r>
            <a:r>
              <a:rPr lang="en-GB"/>
              <a:t>compilation</a:t>
            </a:r>
            <a:r>
              <a:rPr lang="en-GB"/>
              <a:t> we approve the work after </a:t>
            </a:r>
            <a:r>
              <a:rPr lang="en-GB"/>
              <a:t>referencing</a:t>
            </a:r>
            <a:r>
              <a:rPr lang="en-GB"/>
              <a:t> to the Project </a:t>
            </a:r>
            <a:r>
              <a:rPr lang="en-GB"/>
              <a:t>drive</a:t>
            </a:r>
            <a:r>
              <a:rPr lang="en-GB"/>
              <a:t> Task tracker folder.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3139f281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3139f281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3139f281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3139f281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HLD is already submitted under review with Ineuron Project team.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3139f281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3139f281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LLD is also completion phase and needed few updates regarding our Dashboard system and wireframe.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3139f281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3139f281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Architecture design document for conceptual architecture, High level design architecture, CNN model architecture and Model testing </a:t>
            </a:r>
            <a:r>
              <a:rPr lang="en-GB"/>
              <a:t>architecture</a:t>
            </a:r>
            <a:r>
              <a:rPr lang="en-GB"/>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3139f281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3139f281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262626"/>
                </a:solidFill>
                <a:highlight>
                  <a:srgbClr val="FFFFFF"/>
                </a:highlight>
              </a:rPr>
              <a:t>MRI acceleration using deep learning (DL) convolutional neural networks (CNNs) is a novel technique with great promise. Increasing the number of convolutional layers may allow for more accurate image reconstruction. Nowadays </a:t>
            </a:r>
            <a:r>
              <a:rPr lang="en-GB" sz="900">
                <a:solidFill>
                  <a:schemeClr val="dk1"/>
                </a:solidFill>
              </a:rPr>
              <a:t>researchers are using deep learning with a model of CNN and its architectures in several applications. The CNNs architectures have an input layer and an output layer, and there are also many convolutional layers, pooling layers, rectified linear unit layers, dense layers and dropout layers [17,18]. The CNN shows huge success in the analysis of radiography X-rays in the knee osteoarthritis automatically, as there is no need of image pre-processing [19,20]. However, X-rays have not been able to improve upon three classes of knee ACL detection, as compared to MR images.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62626"/>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7ff4a929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7ff4a929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a:t>
            </a:r>
            <a:r>
              <a:rPr lang="en-GB"/>
              <a:t>designed</a:t>
            </a:r>
            <a:r>
              <a:rPr lang="en-GB"/>
              <a:t> the GUI screen via wireframe which has user’s signup screen. User can Login in to the </a:t>
            </a:r>
            <a:r>
              <a:rPr lang="en-GB"/>
              <a:t>portal</a:t>
            </a:r>
            <a:r>
              <a:rPr lang="en-GB"/>
              <a:t> and upload their MRI scan and fill the form on the screen and click on the prediction button. This will call for the prediction Algorithm model in the backend and it will give us the desired output in terms of the type of injury and the severity.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3139f281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3139f281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Planning phase we have </a:t>
            </a:r>
            <a:r>
              <a:rPr lang="en-GB"/>
              <a:t>completed</a:t>
            </a:r>
            <a:r>
              <a:rPr lang="en-GB"/>
              <a:t> HLD, LLD, Architecture and UI designs and </a:t>
            </a:r>
            <a:r>
              <a:rPr lang="en-GB"/>
              <a:t>strategies for the project.</a:t>
            </a:r>
            <a:endParaRPr/>
          </a:p>
          <a:p>
            <a:pPr indent="0" lvl="0" marL="0" rtl="0" algn="l">
              <a:spcBef>
                <a:spcPts val="0"/>
              </a:spcBef>
              <a:spcAft>
                <a:spcPts val="0"/>
              </a:spcAft>
              <a:buNone/>
            </a:pPr>
            <a:r>
              <a:rPr lang="en-GB"/>
              <a:t>We are developing the Deep Learning model based on CNN Architecture and Evaluation system.</a:t>
            </a:r>
            <a:endParaRPr/>
          </a:p>
          <a:p>
            <a:pPr indent="0" lvl="0" marL="0" rtl="0" algn="l">
              <a:spcBef>
                <a:spcPts val="0"/>
              </a:spcBef>
              <a:spcAft>
                <a:spcPts val="0"/>
              </a:spcAft>
              <a:buNone/>
            </a:pPr>
            <a:r>
              <a:rPr lang="en-GB"/>
              <a:t>We have designed and created the dashboard system which can give the overview of the descriptive analysis of the datasets based on dummy datasets.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4NxVlrkdg50f27LGY8ln-FZZ4Hh8Yc9P/edit" TargetMode="External"/><Relationship Id="rId4" Type="http://schemas.openxmlformats.org/officeDocument/2006/relationships/image" Target="../media/image3.jp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ocs.google.com/spreadsheets/d/1Fh4TDPgNfrv-d8HZixxauz0NPczIMuSh/edit#gid=251556593" TargetMode="External"/><Relationship Id="rId4" Type="http://schemas.openxmlformats.org/officeDocument/2006/relationships/hyperlink" Target="https://docs.google.com/spreadsheets/d/1Fh4TDPgNfrv-d8HZixxauz0NPczIMuSh/edit#gid=251556593" TargetMode="External"/><Relationship Id="rId5" Type="http://schemas.openxmlformats.org/officeDocument/2006/relationships/hyperlink" Target="https://docs.google.com/spreadsheets/d/1JEiPdm9VQqvl2f8it_TvUyQ2f8OYBwm1gN6gSv7qkPM/edit#gid=59370461" TargetMode="External"/><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rive.google.com/drive/folders/1j2Y0OhZ_ukZ5K_WicH1TFST0g-IwTQU7"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drive/folders/1dwVxIWiRZ3X4deJVOx-Q0Z0C0-0cdKq7" TargetMode="External"/><Relationship Id="rId4" Type="http://schemas.openxmlformats.org/officeDocument/2006/relationships/image" Target="../media/image1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docs.google.com/document/d/1Bzv1l4swVlOXbESjCL1a-9S0ZiCsyjC4/edit"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drive/folders/1bSC4aDw-b5Eo2aa1TJwvgyKRUb0efbsc" TargetMode="External"/><Relationship Id="rId4" Type="http://schemas.openxmlformats.org/officeDocument/2006/relationships/hyperlink" Target="https://3jodqkvr6rh131m.ap.qlikcloud.com/sense/app/d65109ff-bdce-460b-856e-d163988fb3da/sheet/ef5d8e49-ba9d-4b3c-a034-803f76211174/state/analysis" TargetMode="External"/><Relationship Id="rId5" Type="http://schemas.openxmlformats.org/officeDocument/2006/relationships/hyperlink" Target="https://colab.research.google.com/drive/1UI99rPbx9-8O7v8VrxIlEdesYu35X29R" TargetMode="External"/><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92750" y="195275"/>
            <a:ext cx="8158500" cy="752700"/>
          </a:xfrm>
          <a:prstGeom prst="rect">
            <a:avLst/>
          </a:prstGeom>
          <a:solidFill>
            <a:srgbClr val="434343"/>
          </a:solidFill>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4800">
                <a:solidFill>
                  <a:schemeClr val="lt1"/>
                </a:solidFill>
                <a:latin typeface="Trebuchet MS"/>
                <a:ea typeface="Trebuchet MS"/>
                <a:cs typeface="Trebuchet MS"/>
                <a:sym typeface="Trebuchet MS"/>
              </a:rPr>
              <a:t>Knee MRI Classification</a:t>
            </a:r>
            <a:endParaRPr sz="4800">
              <a:solidFill>
                <a:schemeClr val="lt1"/>
              </a:solidFill>
              <a:latin typeface="Trebuchet MS"/>
              <a:ea typeface="Trebuchet MS"/>
              <a:cs typeface="Trebuchet MS"/>
              <a:sym typeface="Trebuchet MS"/>
            </a:endParaRPr>
          </a:p>
        </p:txBody>
      </p:sp>
      <p:sp>
        <p:nvSpPr>
          <p:cNvPr id="55" name="Google Shape;55;p13"/>
          <p:cNvSpPr txBox="1"/>
          <p:nvPr/>
        </p:nvSpPr>
        <p:spPr>
          <a:xfrm>
            <a:off x="6167975" y="1806775"/>
            <a:ext cx="2902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r>
              <a:rPr b="1" lang="en-GB"/>
              <a:t> Team Overview: </a:t>
            </a:r>
            <a:endParaRPr b="1"/>
          </a:p>
        </p:txBody>
      </p:sp>
      <p:pic>
        <p:nvPicPr>
          <p:cNvPr id="56" name="Google Shape;56;p13"/>
          <p:cNvPicPr preferRelativeResize="0"/>
          <p:nvPr/>
        </p:nvPicPr>
        <p:blipFill rotWithShape="1">
          <a:blip r:embed="rId3">
            <a:alphaModFix/>
          </a:blip>
          <a:srcRect b="4221" l="0" r="0" t="-2627"/>
          <a:stretch/>
        </p:blipFill>
        <p:spPr>
          <a:xfrm>
            <a:off x="317625" y="1137050"/>
            <a:ext cx="5698649" cy="3456100"/>
          </a:xfrm>
          <a:prstGeom prst="rect">
            <a:avLst/>
          </a:prstGeom>
          <a:noFill/>
          <a:ln>
            <a:noFill/>
          </a:ln>
        </p:spPr>
      </p:pic>
      <p:sp>
        <p:nvSpPr>
          <p:cNvPr id="57" name="Google Shape;57;p13"/>
          <p:cNvSpPr txBox="1"/>
          <p:nvPr/>
        </p:nvSpPr>
        <p:spPr>
          <a:xfrm rot="10800000">
            <a:off x="3685725" y="4548443"/>
            <a:ext cx="6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4">
            <a:alphaModFix/>
          </a:blip>
          <a:stretch>
            <a:fillRect/>
          </a:stretch>
        </p:blipFill>
        <p:spPr>
          <a:xfrm>
            <a:off x="7360600" y="4548450"/>
            <a:ext cx="1463000" cy="400200"/>
          </a:xfrm>
          <a:prstGeom prst="rect">
            <a:avLst/>
          </a:prstGeom>
          <a:noFill/>
          <a:ln>
            <a:noFill/>
          </a:ln>
        </p:spPr>
      </p:pic>
      <p:sp>
        <p:nvSpPr>
          <p:cNvPr id="59" name="Google Shape;59;p13"/>
          <p:cNvSpPr txBox="1"/>
          <p:nvPr/>
        </p:nvSpPr>
        <p:spPr>
          <a:xfrm>
            <a:off x="6167975" y="2297775"/>
            <a:ext cx="2902200" cy="1477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latin typeface="Trebuchet MS"/>
                <a:ea typeface="Trebuchet MS"/>
                <a:cs typeface="Trebuchet MS"/>
                <a:sym typeface="Trebuchet MS"/>
              </a:rPr>
              <a:t>Team Lead     : Imran </a:t>
            </a:r>
            <a:endParaRPr>
              <a:solidFill>
                <a:schemeClr val="dk1"/>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GB">
                <a:solidFill>
                  <a:schemeClr val="dk1"/>
                </a:solidFill>
                <a:latin typeface="Trebuchet MS"/>
                <a:ea typeface="Trebuchet MS"/>
                <a:cs typeface="Trebuchet MS"/>
                <a:sym typeface="Trebuchet MS"/>
              </a:rPr>
              <a:t>            Sai Sudha</a:t>
            </a:r>
            <a:endParaRPr>
              <a:solidFill>
                <a:schemeClr val="dk1"/>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GB">
                <a:solidFill>
                  <a:schemeClr val="dk1"/>
                </a:solidFill>
                <a:latin typeface="Trebuchet MS"/>
                <a:ea typeface="Trebuchet MS"/>
                <a:cs typeface="Trebuchet MS"/>
                <a:sym typeface="Trebuchet MS"/>
              </a:rPr>
              <a:t>                     Smritee Narain</a:t>
            </a:r>
            <a:endParaRPr>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GB">
                <a:solidFill>
                  <a:schemeClr val="dk1"/>
                </a:solidFill>
                <a:latin typeface="Trebuchet MS"/>
                <a:ea typeface="Trebuchet MS"/>
                <a:cs typeface="Trebuchet MS"/>
                <a:sym typeface="Trebuchet MS"/>
              </a:rPr>
              <a:t>         </a:t>
            </a:r>
            <a:endParaRPr>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GB">
                <a:solidFill>
                  <a:schemeClr val="dk1"/>
                </a:solidFill>
                <a:latin typeface="Trebuchet MS"/>
                <a:ea typeface="Trebuchet MS"/>
                <a:cs typeface="Trebuchet MS"/>
                <a:sym typeface="Trebuchet MS"/>
              </a:rPr>
              <a:t>Team strength : 14 members</a:t>
            </a:r>
            <a:endParaRPr>
              <a:solidFill>
                <a:schemeClr val="dk1"/>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132675" y="152400"/>
            <a:ext cx="888182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nvSpPr>
        <p:spPr>
          <a:xfrm>
            <a:off x="2828375" y="149650"/>
            <a:ext cx="29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rebuchet MS"/>
                <a:ea typeface="Trebuchet MS"/>
                <a:cs typeface="Trebuchet MS"/>
                <a:sym typeface="Trebuchet MS"/>
              </a:rPr>
              <a:t>MLOPS (implementation</a:t>
            </a:r>
            <a:r>
              <a:rPr b="1" lang="en-GB"/>
              <a:t> </a:t>
            </a:r>
            <a:r>
              <a:rPr b="1" lang="en-GB" u="sng">
                <a:solidFill>
                  <a:schemeClr val="hlink"/>
                </a:solidFill>
                <a:hlinkClick r:id="rId3"/>
              </a:rPr>
              <a:t>steps</a:t>
            </a:r>
            <a:r>
              <a:rPr b="1" lang="en-GB"/>
              <a:t> )</a:t>
            </a:r>
            <a:endParaRPr b="1"/>
          </a:p>
        </p:txBody>
      </p:sp>
      <p:pic>
        <p:nvPicPr>
          <p:cNvPr id="137" name="Google Shape;137;p23"/>
          <p:cNvPicPr preferRelativeResize="0"/>
          <p:nvPr/>
        </p:nvPicPr>
        <p:blipFill>
          <a:blip r:embed="rId4">
            <a:alphaModFix/>
          </a:blip>
          <a:stretch>
            <a:fillRect/>
          </a:stretch>
        </p:blipFill>
        <p:spPr>
          <a:xfrm>
            <a:off x="808625" y="511913"/>
            <a:ext cx="5492900" cy="4119675"/>
          </a:xfrm>
          <a:prstGeom prst="rect">
            <a:avLst/>
          </a:prstGeom>
          <a:noFill/>
          <a:ln>
            <a:noFill/>
          </a:ln>
        </p:spPr>
      </p:pic>
      <p:sp>
        <p:nvSpPr>
          <p:cNvPr id="138" name="Google Shape;138;p23"/>
          <p:cNvSpPr/>
          <p:nvPr/>
        </p:nvSpPr>
        <p:spPr>
          <a:xfrm>
            <a:off x="6521025" y="149650"/>
            <a:ext cx="2399400" cy="448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MLOPS Highlights: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GB"/>
              <a:t>Create reproducible models and reusable training Pipelines</a:t>
            </a:r>
            <a:endParaRPr/>
          </a:p>
          <a:p>
            <a:pPr indent="-317500" lvl="0" marL="457200" rtl="0" algn="l">
              <a:spcBef>
                <a:spcPts val="0"/>
              </a:spcBef>
              <a:spcAft>
                <a:spcPts val="0"/>
              </a:spcAft>
              <a:buSzPts val="1400"/>
              <a:buAutoNum type="arabicPeriod"/>
            </a:pPr>
            <a:r>
              <a:rPr lang="en-GB"/>
              <a:t>Simplify model packaging, validation, and deployment for quality control,A/B testing, and more</a:t>
            </a:r>
            <a:endParaRPr/>
          </a:p>
          <a:p>
            <a:pPr indent="-317500" lvl="0" marL="457200" rtl="0" algn="l">
              <a:spcBef>
                <a:spcPts val="0"/>
              </a:spcBef>
              <a:spcAft>
                <a:spcPts val="0"/>
              </a:spcAft>
              <a:buSzPts val="1400"/>
              <a:buAutoNum type="arabicPeriod"/>
            </a:pPr>
            <a:r>
              <a:rPr lang="en-GB"/>
              <a:t>Explain &amp; observe behaviour and automate the retraining process</a:t>
            </a:r>
            <a:endParaRPr/>
          </a:p>
          <a:p>
            <a:pPr indent="0" lvl="0" marL="457200" rtl="0" algn="l">
              <a:spcBef>
                <a:spcPts val="0"/>
              </a:spcBef>
              <a:spcAft>
                <a:spcPts val="0"/>
              </a:spcAft>
              <a:buNone/>
            </a:pPr>
            <a:r>
              <a:t/>
            </a:r>
            <a:endParaRPr/>
          </a:p>
        </p:txBody>
      </p:sp>
      <p:pic>
        <p:nvPicPr>
          <p:cNvPr id="139" name="Google Shape;139;p23"/>
          <p:cNvPicPr preferRelativeResize="0"/>
          <p:nvPr/>
        </p:nvPicPr>
        <p:blipFill>
          <a:blip r:embed="rId5">
            <a:alphaModFix/>
          </a:blip>
          <a:stretch>
            <a:fillRect/>
          </a:stretch>
        </p:blipFill>
        <p:spPr>
          <a:xfrm>
            <a:off x="7360600" y="4676925"/>
            <a:ext cx="1463000" cy="2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1798025" y="623175"/>
            <a:ext cx="5943600" cy="4314825"/>
          </a:xfrm>
          <a:prstGeom prst="rect">
            <a:avLst/>
          </a:prstGeom>
          <a:noFill/>
          <a:ln>
            <a:noFill/>
          </a:ln>
        </p:spPr>
      </p:pic>
      <p:sp>
        <p:nvSpPr>
          <p:cNvPr id="145" name="Google Shape;145;p24"/>
          <p:cNvSpPr txBox="1"/>
          <p:nvPr/>
        </p:nvSpPr>
        <p:spPr>
          <a:xfrm>
            <a:off x="540175" y="186750"/>
            <a:ext cx="20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rebuchet MS"/>
                <a:ea typeface="Trebuchet MS"/>
                <a:cs typeface="Trebuchet MS"/>
                <a:sym typeface="Trebuchet MS"/>
              </a:rPr>
              <a:t>Retraining Approach:</a:t>
            </a:r>
            <a:endParaRPr b="1">
              <a:latin typeface="Trebuchet MS"/>
              <a:ea typeface="Trebuchet MS"/>
              <a:cs typeface="Trebuchet MS"/>
              <a:sym typeface="Trebuchet MS"/>
            </a:endParaRPr>
          </a:p>
        </p:txBody>
      </p:sp>
      <p:pic>
        <p:nvPicPr>
          <p:cNvPr id="146" name="Google Shape;146;p24"/>
          <p:cNvPicPr preferRelativeResize="0"/>
          <p:nvPr/>
        </p:nvPicPr>
        <p:blipFill>
          <a:blip r:embed="rId4">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3">
            <a:alphaModFix/>
          </a:blip>
          <a:srcRect b="14669" l="17856" r="21512" t="32101"/>
          <a:stretch/>
        </p:blipFill>
        <p:spPr>
          <a:xfrm>
            <a:off x="424975" y="1063175"/>
            <a:ext cx="4147027" cy="3496176"/>
          </a:xfrm>
          <a:prstGeom prst="rect">
            <a:avLst/>
          </a:prstGeom>
          <a:noFill/>
          <a:ln>
            <a:noFill/>
          </a:ln>
        </p:spPr>
      </p:pic>
      <p:sp>
        <p:nvSpPr>
          <p:cNvPr id="152" name="Google Shape;152;p25"/>
          <p:cNvSpPr txBox="1"/>
          <p:nvPr/>
        </p:nvSpPr>
        <p:spPr>
          <a:xfrm>
            <a:off x="2101175" y="308700"/>
            <a:ext cx="513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Trebuchet MS"/>
                <a:ea typeface="Trebuchet MS"/>
                <a:cs typeface="Trebuchet MS"/>
                <a:sym typeface="Trebuchet MS"/>
              </a:rPr>
              <a:t>Tools to be used for developing modular coding</a:t>
            </a:r>
            <a:endParaRPr b="1" sz="1600">
              <a:latin typeface="Trebuchet MS"/>
              <a:ea typeface="Trebuchet MS"/>
              <a:cs typeface="Trebuchet MS"/>
              <a:sym typeface="Trebuchet MS"/>
            </a:endParaRPr>
          </a:p>
        </p:txBody>
      </p:sp>
      <p:pic>
        <p:nvPicPr>
          <p:cNvPr id="153" name="Google Shape;153;p25"/>
          <p:cNvPicPr preferRelativeResize="0"/>
          <p:nvPr/>
        </p:nvPicPr>
        <p:blipFill rotWithShape="1">
          <a:blip r:embed="rId4">
            <a:alphaModFix/>
          </a:blip>
          <a:srcRect b="1293" l="0" r="1419" t="0"/>
          <a:stretch/>
        </p:blipFill>
        <p:spPr>
          <a:xfrm>
            <a:off x="4572000" y="1011451"/>
            <a:ext cx="4267200" cy="3435775"/>
          </a:xfrm>
          <a:prstGeom prst="rect">
            <a:avLst/>
          </a:prstGeom>
          <a:noFill/>
          <a:ln>
            <a:noFill/>
          </a:ln>
        </p:spPr>
      </p:pic>
      <p:pic>
        <p:nvPicPr>
          <p:cNvPr id="154" name="Google Shape;154;p25"/>
          <p:cNvPicPr preferRelativeResize="0"/>
          <p:nvPr/>
        </p:nvPicPr>
        <p:blipFill>
          <a:blip r:embed="rId5">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endParaRPr/>
          </a:p>
        </p:txBody>
      </p:sp>
      <p:grpSp>
        <p:nvGrpSpPr>
          <p:cNvPr id="160" name="Google Shape;160;p26"/>
          <p:cNvGrpSpPr/>
          <p:nvPr/>
        </p:nvGrpSpPr>
        <p:grpSpPr>
          <a:xfrm>
            <a:off x="727013" y="819850"/>
            <a:ext cx="7689984" cy="3820975"/>
            <a:chOff x="697475" y="704350"/>
            <a:chExt cx="7689984" cy="3820975"/>
          </a:xfrm>
        </p:grpSpPr>
        <p:pic>
          <p:nvPicPr>
            <p:cNvPr id="161" name="Google Shape;161;p26"/>
            <p:cNvPicPr preferRelativeResize="0"/>
            <p:nvPr/>
          </p:nvPicPr>
          <p:blipFill>
            <a:blip r:embed="rId3">
              <a:alphaModFix/>
            </a:blip>
            <a:stretch>
              <a:fillRect/>
            </a:stretch>
          </p:blipFill>
          <p:spPr>
            <a:xfrm>
              <a:off x="6554700" y="704350"/>
              <a:ext cx="1832759" cy="3820975"/>
            </a:xfrm>
            <a:prstGeom prst="rect">
              <a:avLst/>
            </a:prstGeom>
            <a:noFill/>
            <a:ln>
              <a:noFill/>
            </a:ln>
          </p:spPr>
        </p:pic>
        <p:pic>
          <p:nvPicPr>
            <p:cNvPr id="162" name="Google Shape;162;p26"/>
            <p:cNvPicPr preferRelativeResize="0"/>
            <p:nvPr/>
          </p:nvPicPr>
          <p:blipFill>
            <a:blip r:embed="rId4">
              <a:alphaModFix/>
            </a:blip>
            <a:stretch>
              <a:fillRect/>
            </a:stretch>
          </p:blipFill>
          <p:spPr>
            <a:xfrm>
              <a:off x="697475" y="811175"/>
              <a:ext cx="2628900" cy="1800225"/>
            </a:xfrm>
            <a:prstGeom prst="rect">
              <a:avLst/>
            </a:prstGeom>
            <a:noFill/>
            <a:ln>
              <a:noFill/>
            </a:ln>
          </p:spPr>
        </p:pic>
        <p:pic>
          <p:nvPicPr>
            <p:cNvPr id="163" name="Google Shape;163;p26"/>
            <p:cNvPicPr preferRelativeResize="0"/>
            <p:nvPr/>
          </p:nvPicPr>
          <p:blipFill>
            <a:blip r:embed="rId5">
              <a:alphaModFix/>
            </a:blip>
            <a:stretch>
              <a:fillRect/>
            </a:stretch>
          </p:blipFill>
          <p:spPr>
            <a:xfrm>
              <a:off x="739775" y="2720925"/>
              <a:ext cx="2586600" cy="1731300"/>
            </a:xfrm>
            <a:prstGeom prst="rect">
              <a:avLst/>
            </a:prstGeom>
            <a:noFill/>
            <a:ln>
              <a:noFill/>
            </a:ln>
          </p:spPr>
        </p:pic>
        <p:pic>
          <p:nvPicPr>
            <p:cNvPr id="164" name="Google Shape;164;p26"/>
            <p:cNvPicPr preferRelativeResize="0"/>
            <p:nvPr/>
          </p:nvPicPr>
          <p:blipFill>
            <a:blip r:embed="rId6">
              <a:alphaModFix/>
            </a:blip>
            <a:stretch>
              <a:fillRect/>
            </a:stretch>
          </p:blipFill>
          <p:spPr>
            <a:xfrm>
              <a:off x="3647275" y="861275"/>
              <a:ext cx="2318975" cy="3590950"/>
            </a:xfrm>
            <a:prstGeom prst="rect">
              <a:avLst/>
            </a:prstGeom>
            <a:noFill/>
            <a:ln>
              <a:noFill/>
            </a:ln>
          </p:spPr>
        </p:pic>
      </p:grpSp>
      <p:sp>
        <p:nvSpPr>
          <p:cNvPr id="165" name="Google Shape;165;p26"/>
          <p:cNvSpPr txBox="1"/>
          <p:nvPr/>
        </p:nvSpPr>
        <p:spPr>
          <a:xfrm>
            <a:off x="3506700" y="188875"/>
            <a:ext cx="213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Trebuchet MS"/>
                <a:ea typeface="Trebuchet MS"/>
                <a:cs typeface="Trebuchet MS"/>
                <a:sym typeface="Trebuchet MS"/>
              </a:rPr>
              <a:t>UI Screens flow</a:t>
            </a:r>
            <a:endParaRPr b="1" sz="1600">
              <a:latin typeface="Trebuchet MS"/>
              <a:ea typeface="Trebuchet MS"/>
              <a:cs typeface="Trebuchet MS"/>
              <a:sym typeface="Trebuchet MS"/>
            </a:endParaRPr>
          </a:p>
        </p:txBody>
      </p:sp>
      <p:pic>
        <p:nvPicPr>
          <p:cNvPr id="166" name="Google Shape;166;p26"/>
          <p:cNvPicPr preferRelativeResize="0"/>
          <p:nvPr/>
        </p:nvPicPr>
        <p:blipFill>
          <a:blip r:embed="rId7">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559650" y="333275"/>
            <a:ext cx="7672175" cy="4110425"/>
          </a:xfrm>
          <a:prstGeom prst="rect">
            <a:avLst/>
          </a:prstGeom>
          <a:noFill/>
          <a:ln>
            <a:noFill/>
          </a:ln>
        </p:spPr>
      </p:pic>
      <p:pic>
        <p:nvPicPr>
          <p:cNvPr id="172" name="Google Shape;172;p27"/>
          <p:cNvPicPr preferRelativeResize="0"/>
          <p:nvPr/>
        </p:nvPicPr>
        <p:blipFill>
          <a:blip r:embed="rId4">
            <a:alphaModFix/>
          </a:blip>
          <a:stretch>
            <a:fillRect/>
          </a:stretch>
        </p:blipFill>
        <p:spPr>
          <a:xfrm>
            <a:off x="7418375" y="4566075"/>
            <a:ext cx="1463000" cy="40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402350" y="281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chemeClr val="accent2"/>
                </a:solidFill>
              </a:rPr>
              <a:t>Project milestone and </a:t>
            </a:r>
            <a:r>
              <a:rPr lang="en-GB">
                <a:solidFill>
                  <a:schemeClr val="accent2"/>
                </a:solidFill>
              </a:rPr>
              <a:t>attendance</a:t>
            </a:r>
            <a:r>
              <a:rPr lang="en-GB">
                <a:solidFill>
                  <a:schemeClr val="accent2"/>
                </a:solidFill>
              </a:rPr>
              <a:t> tracker</a:t>
            </a:r>
            <a:endParaRPr>
              <a:solidFill>
                <a:schemeClr val="accent2"/>
              </a:solidFill>
            </a:endParaRPr>
          </a:p>
        </p:txBody>
      </p:sp>
      <p:grpSp>
        <p:nvGrpSpPr>
          <p:cNvPr id="65" name="Google Shape;65;p14"/>
          <p:cNvGrpSpPr/>
          <p:nvPr/>
        </p:nvGrpSpPr>
        <p:grpSpPr>
          <a:xfrm>
            <a:off x="859725" y="1410850"/>
            <a:ext cx="7605850" cy="980760"/>
            <a:chOff x="806750" y="1301950"/>
            <a:chExt cx="7605850" cy="676200"/>
          </a:xfrm>
        </p:grpSpPr>
        <p:sp>
          <p:nvSpPr>
            <p:cNvPr id="66" name="Google Shape;66;p14">
              <a:hlinkClick r:id="rId3"/>
            </p:cNvPr>
            <p:cNvSpPr txBox="1"/>
            <p:nvPr/>
          </p:nvSpPr>
          <p:spPr>
            <a:xfrm>
              <a:off x="1158300" y="1301950"/>
              <a:ext cx="7254300" cy="276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GB"/>
                <a:t>Gantt</a:t>
              </a:r>
              <a:r>
                <a:rPr lang="en-GB"/>
                <a:t> chart for </a:t>
              </a:r>
              <a:r>
                <a:rPr lang="en-GB"/>
                <a:t>project</a:t>
              </a:r>
              <a:r>
                <a:rPr lang="en-GB"/>
                <a:t> timeline tracker         </a:t>
              </a:r>
              <a:r>
                <a:rPr lang="en-GB" u="sng">
                  <a:solidFill>
                    <a:schemeClr val="hlink"/>
                  </a:solidFill>
                  <a:hlinkClick r:id="rId4"/>
                </a:rPr>
                <a:t>project milestones</a:t>
              </a:r>
              <a:endParaRPr/>
            </a:p>
          </p:txBody>
        </p:sp>
        <p:sp>
          <p:nvSpPr>
            <p:cNvPr id="67" name="Google Shape;67;p14"/>
            <p:cNvSpPr txBox="1"/>
            <p:nvPr/>
          </p:nvSpPr>
          <p:spPr>
            <a:xfrm>
              <a:off x="806750" y="1702150"/>
              <a:ext cx="6387900" cy="276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a:t>2.     Attendance tracker             </a:t>
              </a:r>
              <a:r>
                <a:rPr lang="en-GB" u="sng">
                  <a:solidFill>
                    <a:schemeClr val="hlink"/>
                  </a:solidFill>
                  <a:hlinkClick r:id="rId5"/>
                </a:rPr>
                <a:t>Attendance tracker</a:t>
              </a:r>
              <a:endParaRPr/>
            </a:p>
          </p:txBody>
        </p:sp>
      </p:grpSp>
      <p:pic>
        <p:nvPicPr>
          <p:cNvPr id="68" name="Google Shape;68;p14"/>
          <p:cNvPicPr preferRelativeResize="0"/>
          <p:nvPr/>
        </p:nvPicPr>
        <p:blipFill>
          <a:blip r:embed="rId6">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GB" sz="2400">
                <a:latin typeface="Verdana"/>
                <a:ea typeface="Verdana"/>
                <a:cs typeface="Verdana"/>
                <a:sym typeface="Verdana"/>
              </a:rPr>
              <a:t>Abstract</a:t>
            </a:r>
            <a:endParaRPr b="1" sz="2400">
              <a:latin typeface="Verdana"/>
              <a:ea typeface="Verdana"/>
              <a:cs typeface="Verdana"/>
              <a:sym typeface="Verdana"/>
            </a:endParaRPr>
          </a:p>
        </p:txBody>
      </p:sp>
      <p:sp>
        <p:nvSpPr>
          <p:cNvPr id="74" name="Google Shape;74;p15"/>
          <p:cNvSpPr txBox="1"/>
          <p:nvPr>
            <p:ph idx="1" type="body"/>
          </p:nvPr>
        </p:nvSpPr>
        <p:spPr>
          <a:xfrm>
            <a:off x="311700" y="1017725"/>
            <a:ext cx="8520600" cy="3340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1"/>
                </a:solidFill>
                <a:latin typeface="Verdana"/>
                <a:ea typeface="Verdana"/>
                <a:cs typeface="Verdana"/>
                <a:sym typeface="Verdana"/>
              </a:rPr>
              <a:t>Magnetic resonance imaging (MRI) of the knee is the preferred method for diagnosing knee injuries. However, interpretation of knee MRI is time-intensive and subject to diagnostic error and variability. An automated system for interpreting knee MRI could prioritize high-risk patients and assist clinicians in making diagnoses. Deep learning methods, in being able to automatically learn layers of features, are well suited for modelling the complex relationships between medical images and their interpretations.</a:t>
            </a:r>
            <a:endParaRPr>
              <a:solidFill>
                <a:schemeClr val="dk1"/>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152400" y="152400"/>
            <a:ext cx="85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 name="Google Shape;81;p16"/>
          <p:cNvSpPr txBox="1"/>
          <p:nvPr/>
        </p:nvSpPr>
        <p:spPr>
          <a:xfrm>
            <a:off x="2490000" y="264575"/>
            <a:ext cx="5490000" cy="538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Clr>
                <a:schemeClr val="dk1"/>
              </a:buClr>
              <a:buSzPts val="1100"/>
              <a:buFont typeface="Arial"/>
              <a:buNone/>
            </a:pPr>
            <a:r>
              <a:rPr b="1" lang="en-GB" sz="2300">
                <a:solidFill>
                  <a:schemeClr val="dk1"/>
                </a:solidFill>
                <a:latin typeface="Trebuchet MS"/>
                <a:ea typeface="Trebuchet MS"/>
                <a:cs typeface="Trebuchet MS"/>
                <a:sym typeface="Trebuchet MS"/>
              </a:rPr>
              <a:t>High-Level Document</a:t>
            </a:r>
            <a:r>
              <a:rPr b="1" lang="en-GB" sz="2300">
                <a:solidFill>
                  <a:schemeClr val="dk1"/>
                </a:solidFill>
              </a:rPr>
              <a:t>   </a:t>
            </a:r>
            <a:r>
              <a:rPr b="1" lang="en-GB" u="sng">
                <a:solidFill>
                  <a:schemeClr val="hlink"/>
                </a:solidFill>
                <a:hlinkClick r:id="rId3"/>
              </a:rPr>
              <a:t>Final HLD</a:t>
            </a:r>
            <a:endParaRPr b="1"/>
          </a:p>
        </p:txBody>
      </p:sp>
      <p:sp>
        <p:nvSpPr>
          <p:cNvPr id="82" name="Google Shape;82;p16"/>
          <p:cNvSpPr txBox="1"/>
          <p:nvPr/>
        </p:nvSpPr>
        <p:spPr>
          <a:xfrm>
            <a:off x="368800" y="803375"/>
            <a:ext cx="8354700" cy="13341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Clr>
                <a:schemeClr val="dk1"/>
              </a:buClr>
              <a:buSzPts val="1100"/>
              <a:buFont typeface="Arial"/>
              <a:buNone/>
            </a:pPr>
            <a:r>
              <a:rPr lang="en-GB" sz="1200">
                <a:solidFill>
                  <a:schemeClr val="dk1"/>
                </a:solidFill>
              </a:rPr>
              <a:t>The HLD documentation presents the structure of the system, such as the predictive model used, application architecture (layers), application flow (Navigation), and technology architecture. The HLD uses non-technical to mildly technical terms which should be understandable to the administrators of the system.</a:t>
            </a:r>
            <a:endParaRPr sz="1200">
              <a:solidFill>
                <a:schemeClr val="dk1"/>
              </a:solidFill>
            </a:endParaRPr>
          </a:p>
          <a:p>
            <a:pPr indent="0" lvl="0" marL="0" rtl="0" algn="l">
              <a:spcBef>
                <a:spcPts val="800"/>
              </a:spcBef>
              <a:spcAft>
                <a:spcPts val="0"/>
              </a:spcAft>
              <a:buNone/>
            </a:pPr>
            <a:r>
              <a:t/>
            </a:r>
            <a:endParaRPr/>
          </a:p>
        </p:txBody>
      </p:sp>
      <p:sp>
        <p:nvSpPr>
          <p:cNvPr id="83" name="Google Shape;83;p16"/>
          <p:cNvSpPr txBox="1"/>
          <p:nvPr/>
        </p:nvSpPr>
        <p:spPr>
          <a:xfrm>
            <a:off x="466350" y="2276525"/>
            <a:ext cx="7345200" cy="241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solidFill>
                  <a:schemeClr val="dk1"/>
                </a:solidFill>
                <a:latin typeface="Trebuchet MS"/>
                <a:ea typeface="Trebuchet MS"/>
                <a:cs typeface="Trebuchet MS"/>
                <a:sym typeface="Trebuchet MS"/>
              </a:rPr>
              <a:t>High-Level Objectives</a:t>
            </a:r>
            <a:endParaRPr b="1">
              <a:solidFill>
                <a:schemeClr val="dk1"/>
              </a:solidFill>
              <a:latin typeface="Trebuchet MS"/>
              <a:ea typeface="Trebuchet MS"/>
              <a:cs typeface="Trebuchet MS"/>
              <a:sym typeface="Trebuchet MS"/>
            </a:endParaRPr>
          </a:p>
          <a:p>
            <a:pPr indent="-304800" lvl="0" marL="685800" rtl="0" algn="l">
              <a:lnSpc>
                <a:spcPct val="150000"/>
              </a:lnSpc>
              <a:spcBef>
                <a:spcPts val="1200"/>
              </a:spcBef>
              <a:spcAft>
                <a:spcPts val="0"/>
              </a:spcAft>
              <a:buClr>
                <a:schemeClr val="dk1"/>
              </a:buClr>
              <a:buSzPts val="1200"/>
              <a:buChar char="•"/>
            </a:pPr>
            <a:r>
              <a:rPr lang="en-GB" sz="1200">
                <a:solidFill>
                  <a:schemeClr val="dk1"/>
                </a:solidFill>
              </a:rPr>
              <a:t>To enable reading/loading of MRI Image by the user.</a:t>
            </a:r>
            <a:endParaRPr sz="1200">
              <a:solidFill>
                <a:schemeClr val="dk1"/>
              </a:solidFill>
            </a:endParaRPr>
          </a:p>
          <a:p>
            <a:pPr indent="-304800" lvl="0" marL="685800" rtl="0" algn="l">
              <a:lnSpc>
                <a:spcPct val="150000"/>
              </a:lnSpc>
              <a:spcBef>
                <a:spcPts val="0"/>
              </a:spcBef>
              <a:spcAft>
                <a:spcPts val="0"/>
              </a:spcAft>
              <a:buClr>
                <a:schemeClr val="dk1"/>
              </a:buClr>
              <a:buSzPts val="1200"/>
              <a:buChar char="•"/>
            </a:pPr>
            <a:r>
              <a:rPr lang="en-GB" sz="1200">
                <a:solidFill>
                  <a:schemeClr val="dk1"/>
                </a:solidFill>
              </a:rPr>
              <a:t>To pre-process the MRI image for enhanced quality before further processing.</a:t>
            </a:r>
            <a:endParaRPr sz="1200">
              <a:solidFill>
                <a:schemeClr val="dk1"/>
              </a:solidFill>
            </a:endParaRPr>
          </a:p>
          <a:p>
            <a:pPr indent="-304800" lvl="0" marL="685800" rtl="0" algn="l">
              <a:lnSpc>
                <a:spcPct val="150000"/>
              </a:lnSpc>
              <a:spcBef>
                <a:spcPts val="0"/>
              </a:spcBef>
              <a:spcAft>
                <a:spcPts val="0"/>
              </a:spcAft>
              <a:buClr>
                <a:schemeClr val="dk1"/>
              </a:buClr>
              <a:buSzPts val="1200"/>
              <a:buChar char="•"/>
            </a:pPr>
            <a:r>
              <a:rPr lang="en-GB" sz="1200">
                <a:solidFill>
                  <a:schemeClr val="dk1"/>
                </a:solidFill>
              </a:rPr>
              <a:t>To classify the image into normal and abnormal using Deep Learning Techniques</a:t>
            </a:r>
            <a:endParaRPr sz="1200">
              <a:solidFill>
                <a:schemeClr val="dk1"/>
              </a:solidFill>
            </a:endParaRPr>
          </a:p>
          <a:p>
            <a:pPr indent="-304800" lvl="0" marL="685800" rtl="0" algn="l">
              <a:lnSpc>
                <a:spcPct val="150000"/>
              </a:lnSpc>
              <a:spcBef>
                <a:spcPts val="0"/>
              </a:spcBef>
              <a:spcAft>
                <a:spcPts val="0"/>
              </a:spcAft>
              <a:buClr>
                <a:schemeClr val="dk1"/>
              </a:buClr>
              <a:buSzPts val="1200"/>
              <a:buChar char="•"/>
            </a:pPr>
            <a:r>
              <a:rPr lang="en-GB" sz="1200">
                <a:solidFill>
                  <a:schemeClr val="dk1"/>
                </a:solidFill>
              </a:rPr>
              <a:t>If abnormal, predicting the type and location of the injury.</a:t>
            </a:r>
            <a:endParaRPr sz="1200">
              <a:solidFill>
                <a:schemeClr val="dk1"/>
              </a:solidFill>
            </a:endParaRPr>
          </a:p>
          <a:p>
            <a:pPr indent="-304800" lvl="0" marL="685800" rtl="0" algn="l">
              <a:lnSpc>
                <a:spcPct val="150000"/>
              </a:lnSpc>
              <a:spcBef>
                <a:spcPts val="0"/>
              </a:spcBef>
              <a:spcAft>
                <a:spcPts val="0"/>
              </a:spcAft>
              <a:buClr>
                <a:schemeClr val="dk1"/>
              </a:buClr>
              <a:buSzPts val="1200"/>
              <a:buChar char="•"/>
            </a:pPr>
            <a:r>
              <a:rPr lang="en-GB" sz="1200">
                <a:solidFill>
                  <a:schemeClr val="dk1"/>
                </a:solidFill>
              </a:rPr>
              <a:t>To perform statistical analysis of the results and display them in a user-friendly manner.</a:t>
            </a:r>
            <a:endParaRPr sz="1200">
              <a:solidFill>
                <a:schemeClr val="dk1"/>
              </a:solidFill>
            </a:endParaRPr>
          </a:p>
          <a:p>
            <a:pPr indent="0" lvl="0" marL="0" rtl="0" algn="l">
              <a:spcBef>
                <a:spcPts val="1200"/>
              </a:spcBef>
              <a:spcAft>
                <a:spcPts val="0"/>
              </a:spcAft>
              <a:buNone/>
            </a:pPr>
            <a:r>
              <a:t/>
            </a:r>
            <a:endParaRPr/>
          </a:p>
        </p:txBody>
      </p:sp>
      <p:pic>
        <p:nvPicPr>
          <p:cNvPr id="84" name="Google Shape;84;p16"/>
          <p:cNvPicPr preferRelativeResize="0"/>
          <p:nvPr/>
        </p:nvPicPr>
        <p:blipFill>
          <a:blip r:embed="rId4">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2490000" y="264575"/>
            <a:ext cx="5490000" cy="538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b="1" lang="en-GB" sz="2300">
                <a:solidFill>
                  <a:schemeClr val="dk1"/>
                </a:solidFill>
                <a:latin typeface="Trebuchet MS"/>
                <a:ea typeface="Trebuchet MS"/>
                <a:cs typeface="Trebuchet MS"/>
                <a:sym typeface="Trebuchet MS"/>
              </a:rPr>
              <a:t>Low</a:t>
            </a:r>
            <a:r>
              <a:rPr b="1" lang="en-GB" sz="2300">
                <a:solidFill>
                  <a:schemeClr val="dk1"/>
                </a:solidFill>
                <a:latin typeface="Trebuchet MS"/>
                <a:ea typeface="Trebuchet MS"/>
                <a:cs typeface="Trebuchet MS"/>
                <a:sym typeface="Trebuchet MS"/>
              </a:rPr>
              <a:t>-Level Document</a:t>
            </a:r>
            <a:r>
              <a:rPr b="1" lang="en-GB" sz="2300">
                <a:solidFill>
                  <a:schemeClr val="dk1"/>
                </a:solidFill>
              </a:rPr>
              <a:t>   </a:t>
            </a:r>
            <a:r>
              <a:rPr b="1" lang="en-GB" sz="1500" u="sng">
                <a:solidFill>
                  <a:schemeClr val="hlink"/>
                </a:solidFill>
                <a:hlinkClick r:id="rId3"/>
              </a:rPr>
              <a:t>LLD</a:t>
            </a:r>
            <a:endParaRPr b="1" sz="2400"/>
          </a:p>
        </p:txBody>
      </p:sp>
      <p:sp>
        <p:nvSpPr>
          <p:cNvPr id="90" name="Google Shape;90;p17"/>
          <p:cNvSpPr txBox="1"/>
          <p:nvPr/>
        </p:nvSpPr>
        <p:spPr>
          <a:xfrm>
            <a:off x="865525" y="803375"/>
            <a:ext cx="7584300" cy="1360500"/>
          </a:xfrm>
          <a:prstGeom prst="rect">
            <a:avLst/>
          </a:prstGeom>
          <a:solidFill>
            <a:schemeClr val="lt2"/>
          </a:solid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None/>
            </a:pPr>
            <a:r>
              <a:rPr lang="en-GB" sz="1200">
                <a:solidFill>
                  <a:schemeClr val="dk1"/>
                </a:solidFill>
              </a:rPr>
              <a:t>This document captures the different workflows involved to build the solution, exceptions in the workflows and</a:t>
            </a:r>
            <a:endParaRPr sz="1200">
              <a:solidFill>
                <a:schemeClr val="dk1"/>
              </a:solidFill>
            </a:endParaRPr>
          </a:p>
          <a:p>
            <a:pPr indent="0" lvl="0" marL="0" rtl="0" algn="just">
              <a:lnSpc>
                <a:spcPct val="100000"/>
              </a:lnSpc>
              <a:spcBef>
                <a:spcPts val="1000"/>
              </a:spcBef>
              <a:spcAft>
                <a:spcPts val="0"/>
              </a:spcAft>
              <a:buNone/>
            </a:pPr>
            <a:r>
              <a:rPr lang="en-GB" sz="1200">
                <a:solidFill>
                  <a:schemeClr val="dk1"/>
                </a:solidFill>
              </a:rPr>
              <a:t> any assumptions that have been considered. Changes to this business process may constitute a request for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lang="en-GB" sz="1200">
                <a:solidFill>
                  <a:schemeClr val="dk1"/>
                </a:solidFill>
              </a:rPr>
              <a:t>change and will be subject to the agreed agility program change procedures.</a:t>
            </a:r>
            <a:endParaRPr sz="1200">
              <a:solidFill>
                <a:schemeClr val="dk1"/>
              </a:solidFill>
            </a:endParaRPr>
          </a:p>
          <a:p>
            <a:pPr indent="0" lvl="0" marL="0" rtl="0" algn="l">
              <a:spcBef>
                <a:spcPts val="1000"/>
              </a:spcBef>
              <a:spcAft>
                <a:spcPts val="0"/>
              </a:spcAft>
              <a:buNone/>
            </a:pPr>
            <a:r>
              <a:t/>
            </a:r>
            <a:endParaRPr/>
          </a:p>
        </p:txBody>
      </p:sp>
      <p:pic>
        <p:nvPicPr>
          <p:cNvPr id="91" name="Google Shape;91;p17"/>
          <p:cNvPicPr preferRelativeResize="0"/>
          <p:nvPr/>
        </p:nvPicPr>
        <p:blipFill rotWithShape="1">
          <a:blip r:embed="rId4">
            <a:alphaModFix/>
          </a:blip>
          <a:srcRect b="32915" l="19365" r="20098" t="34751"/>
          <a:stretch/>
        </p:blipFill>
        <p:spPr>
          <a:xfrm>
            <a:off x="1176937" y="2666725"/>
            <a:ext cx="6399274" cy="1922800"/>
          </a:xfrm>
          <a:prstGeom prst="rect">
            <a:avLst/>
          </a:prstGeom>
          <a:noFill/>
          <a:ln>
            <a:noFill/>
          </a:ln>
        </p:spPr>
      </p:pic>
      <p:pic>
        <p:nvPicPr>
          <p:cNvPr id="92" name="Google Shape;92;p17"/>
          <p:cNvPicPr preferRelativeResize="0"/>
          <p:nvPr/>
        </p:nvPicPr>
        <p:blipFill>
          <a:blip r:embed="rId5">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0" l="1351" r="0" t="0"/>
          <a:stretch/>
        </p:blipFill>
        <p:spPr>
          <a:xfrm>
            <a:off x="692575" y="705825"/>
            <a:ext cx="7758876" cy="4021875"/>
          </a:xfrm>
          <a:prstGeom prst="rect">
            <a:avLst/>
          </a:prstGeom>
          <a:noFill/>
          <a:ln>
            <a:noFill/>
          </a:ln>
        </p:spPr>
      </p:pic>
      <p:sp>
        <p:nvSpPr>
          <p:cNvPr id="98" name="Google Shape;98;p18"/>
          <p:cNvSpPr txBox="1"/>
          <p:nvPr/>
        </p:nvSpPr>
        <p:spPr>
          <a:xfrm>
            <a:off x="2643875" y="384550"/>
            <a:ext cx="426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Trebuchet MS"/>
                <a:ea typeface="Trebuchet MS"/>
                <a:cs typeface="Trebuchet MS"/>
                <a:sym typeface="Trebuchet MS"/>
              </a:rPr>
              <a:t>ARCHITECTURE DOCUMENT</a:t>
            </a:r>
            <a:r>
              <a:rPr lang="en-GB">
                <a:latin typeface="Trebuchet MS"/>
                <a:ea typeface="Trebuchet MS"/>
                <a:cs typeface="Trebuchet MS"/>
                <a:sym typeface="Trebuchet MS"/>
              </a:rPr>
              <a:t>  </a:t>
            </a:r>
            <a:r>
              <a:rPr lang="en-GB"/>
              <a:t>  </a:t>
            </a:r>
            <a:r>
              <a:rPr lang="en-GB" u="sng">
                <a:solidFill>
                  <a:schemeClr val="hlink"/>
                </a:solidFill>
                <a:hlinkClick r:id="rId4"/>
              </a:rPr>
              <a:t>Architectures</a:t>
            </a:r>
            <a:endParaRPr/>
          </a:p>
        </p:txBody>
      </p:sp>
      <p:pic>
        <p:nvPicPr>
          <p:cNvPr id="99" name="Google Shape;99;p18"/>
          <p:cNvPicPr preferRelativeResize="0"/>
          <p:nvPr/>
        </p:nvPicPr>
        <p:blipFill>
          <a:blip r:embed="rId5">
            <a:alphaModFix/>
          </a:blip>
          <a:stretch>
            <a:fillRect/>
          </a:stretch>
        </p:blipFill>
        <p:spPr>
          <a:xfrm>
            <a:off x="7360600" y="4548450"/>
            <a:ext cx="1463000" cy="4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Figure 1:" id="104" name="Google Shape;104;p19"/>
          <p:cNvPicPr preferRelativeResize="0"/>
          <p:nvPr/>
        </p:nvPicPr>
        <p:blipFill>
          <a:blip r:embed="rId3">
            <a:alphaModFix/>
          </a:blip>
          <a:stretch>
            <a:fillRect/>
          </a:stretch>
        </p:blipFill>
        <p:spPr>
          <a:xfrm>
            <a:off x="0" y="713775"/>
            <a:ext cx="7104975" cy="3934750"/>
          </a:xfrm>
          <a:prstGeom prst="rect">
            <a:avLst/>
          </a:prstGeom>
          <a:noFill/>
          <a:ln>
            <a:noFill/>
          </a:ln>
        </p:spPr>
      </p:pic>
      <p:sp>
        <p:nvSpPr>
          <p:cNvPr id="105" name="Google Shape;105;p19"/>
          <p:cNvSpPr txBox="1"/>
          <p:nvPr/>
        </p:nvSpPr>
        <p:spPr>
          <a:xfrm>
            <a:off x="3420250" y="221775"/>
            <a:ext cx="26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rebuchet MS"/>
                <a:ea typeface="Trebuchet MS"/>
                <a:cs typeface="Trebuchet MS"/>
                <a:sym typeface="Trebuchet MS"/>
              </a:rPr>
              <a:t>CNN Architecture</a:t>
            </a:r>
            <a:endParaRPr b="1">
              <a:latin typeface="Trebuchet MS"/>
              <a:ea typeface="Trebuchet MS"/>
              <a:cs typeface="Trebuchet MS"/>
              <a:sym typeface="Trebuchet MS"/>
            </a:endParaRPr>
          </a:p>
        </p:txBody>
      </p:sp>
      <p:pic>
        <p:nvPicPr>
          <p:cNvPr id="106" name="Google Shape;106;p19"/>
          <p:cNvPicPr preferRelativeResize="0"/>
          <p:nvPr/>
        </p:nvPicPr>
        <p:blipFill>
          <a:blip r:embed="rId4">
            <a:alphaModFix/>
          </a:blip>
          <a:stretch>
            <a:fillRect/>
          </a:stretch>
        </p:blipFill>
        <p:spPr>
          <a:xfrm>
            <a:off x="7765250" y="4719600"/>
            <a:ext cx="1202775" cy="329025"/>
          </a:xfrm>
          <a:prstGeom prst="rect">
            <a:avLst/>
          </a:prstGeom>
          <a:noFill/>
          <a:ln>
            <a:noFill/>
          </a:ln>
        </p:spPr>
      </p:pic>
      <p:sp>
        <p:nvSpPr>
          <p:cNvPr id="107" name="Google Shape;107;p19"/>
          <p:cNvSpPr txBox="1"/>
          <p:nvPr/>
        </p:nvSpPr>
        <p:spPr>
          <a:xfrm>
            <a:off x="7426550" y="675150"/>
            <a:ext cx="1385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t>CNN based </a:t>
            </a:r>
            <a:r>
              <a:rPr lang="en-GB" u="sng"/>
              <a:t>approaches</a:t>
            </a:r>
            <a:r>
              <a:rPr lang="en-GB" u="sng"/>
              <a:t>:</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GB"/>
              <a:t>VGG16</a:t>
            </a:r>
            <a:endParaRPr/>
          </a:p>
          <a:p>
            <a:pPr indent="0" lvl="0" marL="0" rtl="0" algn="l">
              <a:spcBef>
                <a:spcPts val="0"/>
              </a:spcBef>
              <a:spcAft>
                <a:spcPts val="0"/>
              </a:spcAft>
              <a:buNone/>
            </a:pPr>
            <a:r>
              <a:rPr lang="en-GB"/>
              <a:t>AlexNet</a:t>
            </a:r>
            <a:endParaRPr/>
          </a:p>
          <a:p>
            <a:pPr indent="0" lvl="0" marL="0" rtl="0" algn="l">
              <a:spcBef>
                <a:spcPts val="0"/>
              </a:spcBef>
              <a:spcAft>
                <a:spcPts val="0"/>
              </a:spcAft>
              <a:buNone/>
            </a:pPr>
            <a:r>
              <a:rPr lang="en-GB"/>
              <a:t>RestNet</a:t>
            </a:r>
            <a:endParaRPr/>
          </a:p>
          <a:p>
            <a:pPr indent="0" lvl="0" marL="0" rtl="0" algn="l">
              <a:spcBef>
                <a:spcPts val="0"/>
              </a:spcBef>
              <a:spcAft>
                <a:spcPts val="0"/>
              </a:spcAft>
              <a:buNone/>
            </a:pPr>
            <a:r>
              <a:rPr lang="en-GB"/>
              <a:t>Inception</a:t>
            </a:r>
            <a:endParaRPr/>
          </a:p>
          <a:p>
            <a:pPr indent="0" lvl="0" marL="0" rtl="0" algn="l">
              <a:spcBef>
                <a:spcPts val="0"/>
              </a:spcBef>
              <a:spcAft>
                <a:spcPts val="0"/>
              </a:spcAft>
              <a:buNone/>
            </a:pPr>
            <a:r>
              <a:rPr lang="en-GB"/>
              <a:t>DenseNet</a:t>
            </a:r>
            <a:endParaRPr/>
          </a:p>
          <a:p>
            <a:pPr indent="0" lvl="0" marL="0" rtl="0" algn="l">
              <a:spcBef>
                <a:spcPts val="0"/>
              </a:spcBef>
              <a:spcAft>
                <a:spcPts val="0"/>
              </a:spcAft>
              <a:buNone/>
            </a:pPr>
            <a:r>
              <a:rPr lang="en-GB"/>
              <a:t>3D CNN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52400"/>
            <a:ext cx="4674900" cy="6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Wireframe-GUI screen</a:t>
            </a:r>
            <a:endParaRPr/>
          </a:p>
        </p:txBody>
      </p:sp>
      <p:pic>
        <p:nvPicPr>
          <p:cNvPr id="113" name="Google Shape;113;p20"/>
          <p:cNvPicPr preferRelativeResize="0"/>
          <p:nvPr/>
        </p:nvPicPr>
        <p:blipFill>
          <a:blip r:embed="rId3">
            <a:alphaModFix/>
          </a:blip>
          <a:stretch>
            <a:fillRect/>
          </a:stretch>
        </p:blipFill>
        <p:spPr>
          <a:xfrm>
            <a:off x="5113450" y="278050"/>
            <a:ext cx="3185025" cy="2293700"/>
          </a:xfrm>
          <a:prstGeom prst="rect">
            <a:avLst/>
          </a:prstGeom>
          <a:noFill/>
          <a:ln>
            <a:noFill/>
          </a:ln>
        </p:spPr>
      </p:pic>
      <p:pic>
        <p:nvPicPr>
          <p:cNvPr id="114" name="Google Shape;114;p20"/>
          <p:cNvPicPr preferRelativeResize="0"/>
          <p:nvPr/>
        </p:nvPicPr>
        <p:blipFill>
          <a:blip r:embed="rId4">
            <a:alphaModFix/>
          </a:blip>
          <a:stretch>
            <a:fillRect/>
          </a:stretch>
        </p:blipFill>
        <p:spPr>
          <a:xfrm>
            <a:off x="5113450" y="2625225"/>
            <a:ext cx="3257964" cy="2073250"/>
          </a:xfrm>
          <a:prstGeom prst="rect">
            <a:avLst/>
          </a:prstGeom>
          <a:noFill/>
          <a:ln>
            <a:noFill/>
          </a:ln>
        </p:spPr>
      </p:pic>
      <p:sp>
        <p:nvSpPr>
          <p:cNvPr id="115" name="Google Shape;115;p20"/>
          <p:cNvSpPr/>
          <p:nvPr/>
        </p:nvSpPr>
        <p:spPr>
          <a:xfrm>
            <a:off x="372100" y="2947150"/>
            <a:ext cx="3964500" cy="1886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Wireframe Highlights:</a:t>
            </a:r>
            <a:endParaRPr>
              <a:solidFill>
                <a:schemeClr val="lt1"/>
              </a:solidFill>
            </a:endParaRPr>
          </a:p>
          <a:p>
            <a:pPr indent="0" lvl="0" marL="457200" rtl="0" algn="l">
              <a:spcBef>
                <a:spcPts val="0"/>
              </a:spcBef>
              <a:spcAft>
                <a:spcPts val="0"/>
              </a:spcAft>
              <a:buClr>
                <a:schemeClr val="dk1"/>
              </a:buClr>
              <a:buSzPts val="1100"/>
              <a:buFont typeface="Arial"/>
              <a:buNone/>
            </a:pPr>
            <a:r>
              <a:t/>
            </a:r>
            <a:endParaRPr>
              <a:solidFill>
                <a:schemeClr val="lt1"/>
              </a:solidFill>
            </a:endParaRPr>
          </a:p>
          <a:p>
            <a:pPr indent="-317500" lvl="0" marL="457200" rtl="0" algn="l">
              <a:spcBef>
                <a:spcPts val="0"/>
              </a:spcBef>
              <a:spcAft>
                <a:spcPts val="0"/>
              </a:spcAft>
              <a:buClr>
                <a:schemeClr val="lt1"/>
              </a:buClr>
              <a:buSzPts val="1400"/>
              <a:buAutoNum type="arabicPeriod"/>
            </a:pPr>
            <a:r>
              <a:rPr lang="en-GB">
                <a:solidFill>
                  <a:schemeClr val="lt1"/>
                </a:solidFill>
              </a:rPr>
              <a:t>Signup screen</a:t>
            </a:r>
            <a:endParaRPr>
              <a:solidFill>
                <a:schemeClr val="lt1"/>
              </a:solidFill>
            </a:endParaRPr>
          </a:p>
          <a:p>
            <a:pPr indent="-317500" lvl="0" marL="457200" rtl="0" algn="l">
              <a:spcBef>
                <a:spcPts val="0"/>
              </a:spcBef>
              <a:spcAft>
                <a:spcPts val="0"/>
              </a:spcAft>
              <a:buClr>
                <a:schemeClr val="lt1"/>
              </a:buClr>
              <a:buSzPts val="1400"/>
              <a:buAutoNum type="arabicPeriod"/>
            </a:pPr>
            <a:r>
              <a:rPr lang="en-GB">
                <a:solidFill>
                  <a:schemeClr val="lt1"/>
                </a:solidFill>
              </a:rPr>
              <a:t>Login to Portal</a:t>
            </a:r>
            <a:endParaRPr>
              <a:solidFill>
                <a:schemeClr val="lt1"/>
              </a:solidFill>
            </a:endParaRPr>
          </a:p>
          <a:p>
            <a:pPr indent="-317500" lvl="0" marL="457200" rtl="0" algn="l">
              <a:spcBef>
                <a:spcPts val="0"/>
              </a:spcBef>
              <a:spcAft>
                <a:spcPts val="0"/>
              </a:spcAft>
              <a:buClr>
                <a:schemeClr val="lt1"/>
              </a:buClr>
              <a:buSzPts val="1400"/>
              <a:buAutoNum type="arabicPeriod"/>
            </a:pPr>
            <a:r>
              <a:rPr lang="en-GB">
                <a:solidFill>
                  <a:schemeClr val="lt1"/>
                </a:solidFill>
              </a:rPr>
              <a:t>Upload MRI scan </a:t>
            </a:r>
            <a:endParaRPr>
              <a:solidFill>
                <a:schemeClr val="lt1"/>
              </a:solidFill>
            </a:endParaRPr>
          </a:p>
          <a:p>
            <a:pPr indent="-317500" lvl="0" marL="457200" rtl="0" algn="l">
              <a:spcBef>
                <a:spcPts val="0"/>
              </a:spcBef>
              <a:spcAft>
                <a:spcPts val="0"/>
              </a:spcAft>
              <a:buClr>
                <a:schemeClr val="lt1"/>
              </a:buClr>
              <a:buSzPts val="1400"/>
              <a:buAutoNum type="arabicPeriod"/>
            </a:pPr>
            <a:r>
              <a:rPr lang="en-GB">
                <a:solidFill>
                  <a:schemeClr val="lt1"/>
                </a:solidFill>
              </a:rPr>
              <a:t>Predictions</a:t>
            </a:r>
            <a:endParaRPr>
              <a:solidFill>
                <a:schemeClr val="lt1"/>
              </a:solidFill>
            </a:endParaRPr>
          </a:p>
          <a:p>
            <a:pPr indent="-317500" lvl="0" marL="457200" rtl="0" algn="l">
              <a:spcBef>
                <a:spcPts val="0"/>
              </a:spcBef>
              <a:spcAft>
                <a:spcPts val="0"/>
              </a:spcAft>
              <a:buClr>
                <a:schemeClr val="lt1"/>
              </a:buClr>
              <a:buSzPts val="1400"/>
              <a:buAutoNum type="arabicPeriod"/>
            </a:pPr>
            <a:r>
              <a:rPr lang="en-GB">
                <a:solidFill>
                  <a:schemeClr val="lt1"/>
                </a:solidFill>
              </a:rPr>
              <a:t>Percentage of Severity</a:t>
            </a:r>
            <a:endParaRPr>
              <a:solidFill>
                <a:schemeClr val="lt1"/>
              </a:solidFill>
            </a:endParaRPr>
          </a:p>
        </p:txBody>
      </p:sp>
      <p:pic>
        <p:nvPicPr>
          <p:cNvPr id="116" name="Google Shape;116;p20"/>
          <p:cNvPicPr preferRelativeResize="0"/>
          <p:nvPr/>
        </p:nvPicPr>
        <p:blipFill>
          <a:blip r:embed="rId5">
            <a:alphaModFix/>
          </a:blip>
          <a:stretch>
            <a:fillRect/>
          </a:stretch>
        </p:blipFill>
        <p:spPr>
          <a:xfrm>
            <a:off x="313850" y="873900"/>
            <a:ext cx="4081000" cy="2073250"/>
          </a:xfrm>
          <a:prstGeom prst="rect">
            <a:avLst/>
          </a:prstGeom>
          <a:noFill/>
          <a:ln>
            <a:noFill/>
          </a:ln>
        </p:spPr>
      </p:pic>
      <p:pic>
        <p:nvPicPr>
          <p:cNvPr id="117" name="Google Shape;117;p20"/>
          <p:cNvPicPr preferRelativeResize="0"/>
          <p:nvPr/>
        </p:nvPicPr>
        <p:blipFill>
          <a:blip r:embed="rId6">
            <a:alphaModFix/>
          </a:blip>
          <a:stretch>
            <a:fillRect/>
          </a:stretch>
        </p:blipFill>
        <p:spPr>
          <a:xfrm>
            <a:off x="7538350" y="4648450"/>
            <a:ext cx="1463000" cy="4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3282300" y="232050"/>
            <a:ext cx="5547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rebuchet MS"/>
                <a:ea typeface="Trebuchet MS"/>
                <a:cs typeface="Trebuchet MS"/>
                <a:sym typeface="Trebuchet MS"/>
              </a:rPr>
              <a:t>  </a:t>
            </a:r>
            <a:r>
              <a:rPr b="1" lang="en-GB">
                <a:latin typeface="Trebuchet MS"/>
                <a:ea typeface="Trebuchet MS"/>
                <a:cs typeface="Trebuchet MS"/>
                <a:sym typeface="Trebuchet MS"/>
              </a:rPr>
              <a:t>Agile methodology steps </a:t>
            </a:r>
            <a:r>
              <a:rPr b="1" lang="en-GB">
                <a:latin typeface="Trebuchet MS"/>
                <a:ea typeface="Trebuchet MS"/>
                <a:cs typeface="Trebuchet MS"/>
                <a:sym typeface="Trebuchet MS"/>
              </a:rPr>
              <a:t>reached</a:t>
            </a:r>
            <a:r>
              <a:rPr b="1" lang="en-GB">
                <a:latin typeface="Trebuchet MS"/>
                <a:ea typeface="Trebuchet MS"/>
                <a:cs typeface="Trebuchet MS"/>
                <a:sym typeface="Trebuchet MS"/>
              </a:rPr>
              <a:t> till</a:t>
            </a:r>
            <a:r>
              <a:rPr lang="en-GB">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GB"/>
              <a:t>Data Collection:	MRNET and Kaggle  datasets collected (</a:t>
            </a:r>
            <a:r>
              <a:rPr lang="en-GB" u="sng">
                <a:solidFill>
                  <a:schemeClr val="hlink"/>
                </a:solidFill>
                <a:hlinkClick r:id="rId3"/>
              </a:rPr>
              <a:t>data_ref</a:t>
            </a:r>
            <a:r>
              <a:rPr lang="en-GB"/>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GB"/>
              <a:t>Dummy data creation for dashboard development ( </a:t>
            </a:r>
            <a:r>
              <a:rPr lang="en-GB" u="sng">
                <a:solidFill>
                  <a:schemeClr val="hlink"/>
                </a:solidFill>
                <a:hlinkClick r:id="rId4"/>
              </a:rPr>
              <a:t>Dashboard</a:t>
            </a:r>
            <a:r>
              <a:rPr lang="en-GB"/>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GB"/>
              <a:t>Model building and evaluation: Started implementing the model (</a:t>
            </a:r>
            <a:r>
              <a:rPr lang="en-GB" u="sng">
                <a:solidFill>
                  <a:schemeClr val="hlink"/>
                </a:solidFill>
                <a:hlinkClick r:id="rId5"/>
              </a:rPr>
              <a:t>CNN model with MRNET</a:t>
            </a:r>
            <a:r>
              <a:rPr lang="en-GB"/>
              <a:t>)</a:t>
            </a:r>
            <a:endParaRPr/>
          </a:p>
          <a:p>
            <a:pPr indent="0" lvl="0" marL="0" rtl="0" algn="l">
              <a:spcBef>
                <a:spcPts val="0"/>
              </a:spcBef>
              <a:spcAft>
                <a:spcPts val="0"/>
              </a:spcAft>
              <a:buNone/>
            </a:pPr>
            <a:r>
              <a:t/>
            </a:r>
            <a:endParaRPr/>
          </a:p>
        </p:txBody>
      </p:sp>
      <p:pic>
        <p:nvPicPr>
          <p:cNvPr id="123" name="Google Shape;123;p21"/>
          <p:cNvPicPr preferRelativeResize="0"/>
          <p:nvPr/>
        </p:nvPicPr>
        <p:blipFill>
          <a:blip r:embed="rId6">
            <a:alphaModFix/>
          </a:blip>
          <a:stretch>
            <a:fillRect/>
          </a:stretch>
        </p:blipFill>
        <p:spPr>
          <a:xfrm>
            <a:off x="347825" y="518700"/>
            <a:ext cx="2818126" cy="1766400"/>
          </a:xfrm>
          <a:prstGeom prst="rect">
            <a:avLst/>
          </a:prstGeom>
          <a:noFill/>
          <a:ln>
            <a:noFill/>
          </a:ln>
        </p:spPr>
      </p:pic>
      <p:pic>
        <p:nvPicPr>
          <p:cNvPr id="124" name="Google Shape;124;p21"/>
          <p:cNvPicPr preferRelativeResize="0"/>
          <p:nvPr/>
        </p:nvPicPr>
        <p:blipFill>
          <a:blip r:embed="rId7">
            <a:alphaModFix/>
          </a:blip>
          <a:stretch>
            <a:fillRect/>
          </a:stretch>
        </p:blipFill>
        <p:spPr>
          <a:xfrm>
            <a:off x="515250" y="2971100"/>
            <a:ext cx="7431790" cy="1766400"/>
          </a:xfrm>
          <a:prstGeom prst="rect">
            <a:avLst/>
          </a:prstGeom>
          <a:noFill/>
          <a:ln>
            <a:noFill/>
          </a:ln>
        </p:spPr>
      </p:pic>
      <p:sp>
        <p:nvSpPr>
          <p:cNvPr id="125" name="Google Shape;125;p21"/>
          <p:cNvSpPr txBox="1"/>
          <p:nvPr/>
        </p:nvSpPr>
        <p:spPr>
          <a:xfrm>
            <a:off x="515250" y="2611725"/>
            <a:ext cx="33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Task Tracking system</a:t>
            </a:r>
            <a:endParaRPr/>
          </a:p>
        </p:txBody>
      </p:sp>
      <p:pic>
        <p:nvPicPr>
          <p:cNvPr id="126" name="Google Shape;126;p21"/>
          <p:cNvPicPr preferRelativeResize="0"/>
          <p:nvPr/>
        </p:nvPicPr>
        <p:blipFill>
          <a:blip r:embed="rId8">
            <a:alphaModFix/>
          </a:blip>
          <a:stretch>
            <a:fillRect/>
          </a:stretch>
        </p:blipFill>
        <p:spPr>
          <a:xfrm>
            <a:off x="7360600" y="4654700"/>
            <a:ext cx="1463000" cy="29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